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60" r:id="rId3"/>
    <p:sldId id="261" r:id="rId4"/>
    <p:sldId id="285" r:id="rId5"/>
    <p:sldId id="286" r:id="rId6"/>
    <p:sldId id="287" r:id="rId7"/>
    <p:sldId id="288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AB8D7E9-4D53-4802-B3C0-453AB1AB85B2}">
  <a:tblStyle styleId="{8AB8D7E9-4D53-4802-B3C0-453AB1AB85B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>
      <p:cViewPr varScale="1">
        <p:scale>
          <a:sx n="90" d="100"/>
          <a:sy n="90" d="100"/>
        </p:scale>
        <p:origin x="75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222680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6188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5785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423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4603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6FA8DC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 descr="aemelia_icons.png"/>
          <p:cNvPicPr preferRelativeResize="0"/>
          <p:nvPr/>
        </p:nvPicPr>
        <p:blipFill rotWithShape="1">
          <a:blip r:embed="rId2">
            <a:alphaModFix amt="40000"/>
          </a:blip>
          <a:srcRect t="30860" b="30860"/>
          <a:stretch/>
        </p:blipFill>
        <p:spPr>
          <a:xfrm>
            <a:off x="0" y="-2"/>
            <a:ext cx="9144000" cy="196887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2786525" y="1749666"/>
            <a:ext cx="5859600" cy="2766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Shape 18" descr="aemelia_icons.png"/>
          <p:cNvPicPr preferRelativeResize="0"/>
          <p:nvPr userDrawn="1"/>
        </p:nvPicPr>
        <p:blipFill rotWithShape="1">
          <a:blip r:embed="rId2">
            <a:alphaModFix amt="20000"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784250" y="915565"/>
            <a:ext cx="6549300" cy="2808313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82600" rtl="0">
              <a:spcBef>
                <a:spcPts val="600"/>
              </a:spcBef>
              <a:spcAft>
                <a:spcPts val="0"/>
              </a:spcAft>
              <a:buSzPts val="4000"/>
              <a:buChar char="▸"/>
              <a:defRPr sz="4000" b="1" i="1"/>
            </a:lvl1pPr>
            <a:lvl2pPr marL="914400" lvl="1" indent="-482600" rtl="0">
              <a:spcBef>
                <a:spcPts val="0"/>
              </a:spcBef>
              <a:spcAft>
                <a:spcPts val="0"/>
              </a:spcAft>
              <a:buSzPts val="4000"/>
              <a:buChar char="▹"/>
              <a:defRPr sz="4000" b="1" i="1"/>
            </a:lvl2pPr>
            <a:lvl3pPr marL="1371600" lvl="2" indent="-482600" rtl="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 b="1" i="1"/>
            </a:lvl3pPr>
            <a:lvl4pPr marL="1828800" lvl="3" indent="-482600" rtl="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 b="1" i="1"/>
            </a:lvl4pPr>
            <a:lvl5pPr marL="2286000" lvl="4" indent="-482600" rtl="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 b="1" i="1"/>
            </a:lvl5pPr>
            <a:lvl6pPr marL="2743200" lvl="5" indent="-482600" rtl="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 b="1" i="1"/>
            </a:lvl6pPr>
            <a:lvl7pPr marL="3200400" lvl="6" indent="-482600" rtl="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 b="1" i="1"/>
            </a:lvl7pPr>
            <a:lvl8pPr marL="3657600" lvl="7" indent="-482600" rtl="0">
              <a:spcBef>
                <a:spcPts val="0"/>
              </a:spcBef>
              <a:spcAft>
                <a:spcPts val="0"/>
              </a:spcAft>
              <a:buSzPts val="4000"/>
              <a:buChar char="○"/>
              <a:defRPr sz="4000" b="1" i="1"/>
            </a:lvl8pPr>
            <a:lvl9pPr marL="4114800" lvl="8" indent="-482600">
              <a:spcBef>
                <a:spcPts val="0"/>
              </a:spcBef>
              <a:spcAft>
                <a:spcPts val="0"/>
              </a:spcAft>
              <a:buSzPts val="4000"/>
              <a:buChar char="■"/>
              <a:defRPr sz="4000" b="1" i="1"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bg>
      <p:bgPr>
        <a:solidFill>
          <a:srgbClr val="6FA8DC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Shape 22" descr="aemelia_icons.png"/>
          <p:cNvPicPr preferRelativeResize="0"/>
          <p:nvPr/>
        </p:nvPicPr>
        <p:blipFill rotWithShape="1">
          <a:blip r:embed="rId2">
            <a:alphaModFix amt="20000"/>
          </a:blip>
          <a:srcRect l="38542" r="38544"/>
          <a:stretch/>
        </p:blipFill>
        <p:spPr>
          <a:xfrm>
            <a:off x="0" y="0"/>
            <a:ext cx="20952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Shape 23"/>
          <p:cNvSpPr/>
          <p:nvPr/>
        </p:nvSpPr>
        <p:spPr>
          <a:xfrm flipH="1">
            <a:off x="2095200" y="0"/>
            <a:ext cx="7048800" cy="514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203875" y="1626750"/>
            <a:ext cx="17124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2874625" y="771549"/>
            <a:ext cx="5562000" cy="3932089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6FA8DC"/>
              </a:buClr>
              <a:buSzPts val="3000"/>
              <a:buChar char="▸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Char char="▹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374" y="4455564"/>
            <a:ext cx="828130" cy="60320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2874625" y="786448"/>
            <a:ext cx="5562000" cy="3905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6FA8DC"/>
              </a:buClr>
              <a:buSzPts val="3000"/>
              <a:buFont typeface="Roboto"/>
              <a:buChar char="▸"/>
              <a:defRPr sz="30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Font typeface="Roboto"/>
              <a:buChar char="▹"/>
              <a:defRPr sz="24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2400"/>
              <a:buFont typeface="Roboto"/>
              <a:buChar char="■"/>
              <a:defRPr sz="24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6FA8DC"/>
              </a:buClr>
              <a:buSzPts val="1800"/>
              <a:buFont typeface="Roboto"/>
              <a:buChar char="●"/>
              <a:defRPr sz="18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Roboto"/>
              <a:buChar char="○"/>
              <a:defRPr sz="18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Roboto"/>
              <a:buChar char="■"/>
              <a:defRPr sz="18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Roboto"/>
              <a:buChar char="●"/>
              <a:defRPr sz="18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Roboto"/>
              <a:buChar char="○"/>
              <a:defRPr sz="18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800"/>
              <a:buFont typeface="Roboto"/>
              <a:buChar char="■"/>
              <a:defRPr sz="18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179512" y="2355726"/>
            <a:ext cx="1712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sz="18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sz="18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sz="18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sz="18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sz="18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sz="18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sz="18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sz="18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ontserrat"/>
              <a:buNone/>
              <a:defRPr sz="18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 dirty="0"/>
          </a:p>
        </p:txBody>
      </p:sp>
      <p:pic>
        <p:nvPicPr>
          <p:cNvPr id="2" name="1 Imagen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374" y="4430674"/>
            <a:ext cx="828130" cy="603206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1074"/>
            <a:ext cx="1371603" cy="53340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xfrm>
            <a:off x="395536" y="987574"/>
            <a:ext cx="8290888" cy="355838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/>
            <a:br>
              <a:rPr lang="es-CO" dirty="0"/>
            </a:br>
            <a:r>
              <a:rPr lang="es-CO" dirty="0"/>
              <a:t>AJUSTES AL MANUAL DE CONVIVENCIA.  </a:t>
            </a:r>
            <a:br>
              <a:rPr lang="es-CO" dirty="0"/>
            </a:br>
            <a:r>
              <a:rPr lang="es-CO" dirty="0"/>
              <a:t>Modalidad “trabajo académico en casa”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31540" y="483518"/>
            <a:ext cx="8280920" cy="41764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s-ES" sz="1800" dirty="0"/>
              <a:t>Artículo 118. Situaciones tipo I. Las siguientes conductas constituyen Situaciones tipo I: (En procesos virtuales o trabajo académico en casa)</a:t>
            </a:r>
          </a:p>
          <a:p>
            <a:pPr marL="0" indent="0">
              <a:buNone/>
            </a:pPr>
            <a:endParaRPr lang="es-CO" sz="1800" dirty="0"/>
          </a:p>
          <a:p>
            <a:r>
              <a:rPr lang="es-ES" sz="1600" dirty="0"/>
              <a:t>Uso inadecuado de normas de Netiqueta</a:t>
            </a:r>
            <a:endParaRPr lang="es-CO" sz="1600" dirty="0"/>
          </a:p>
          <a:p>
            <a:r>
              <a:rPr lang="es-ES" sz="1600" dirty="0"/>
              <a:t>Intervenciones de padres de familia en las clases virtuales</a:t>
            </a:r>
            <a:endParaRPr lang="es-CO" sz="1600" dirty="0"/>
          </a:p>
          <a:p>
            <a:r>
              <a:rPr lang="es-ES" sz="1600" dirty="0"/>
              <a:t>Enviar mensajes mal intencionados o irrespetuosos</a:t>
            </a:r>
            <a:endParaRPr lang="es-CO" sz="1600" dirty="0"/>
          </a:p>
          <a:p>
            <a:r>
              <a:rPr lang="es-ES" sz="1600" dirty="0"/>
              <a:t>Uso inadecuado del chat o foros</a:t>
            </a:r>
            <a:endParaRPr lang="es-CO" sz="1600" dirty="0"/>
          </a:p>
          <a:p>
            <a:r>
              <a:rPr lang="es-ES" sz="1600" dirty="0"/>
              <a:t>Abstenerse de responder los mensajes enviados por las plataformas Institucionales</a:t>
            </a:r>
            <a:endParaRPr lang="es-CO" sz="1600" dirty="0"/>
          </a:p>
          <a:p>
            <a:r>
              <a:rPr lang="es-ES" sz="1600" dirty="0"/>
              <a:t>Compartir usuarios y contraseñas vía WhatsApp con personas del Colegio o ajenas a la Institución.</a:t>
            </a:r>
            <a:endParaRPr lang="es-CO" sz="1600" dirty="0"/>
          </a:p>
          <a:p>
            <a:r>
              <a:rPr lang="es-ES" sz="1600" dirty="0"/>
              <a:t>Ausencia en clases sincrónicas sin justificación</a:t>
            </a:r>
            <a:endParaRPr lang="es-CO" sz="1600" dirty="0"/>
          </a:p>
          <a:p>
            <a:r>
              <a:rPr lang="es-ES" sz="1600" dirty="0"/>
              <a:t>Evadir compromisos con supuestos daños tecnológicos.</a:t>
            </a:r>
            <a:endParaRPr lang="es-CO" sz="1600" dirty="0"/>
          </a:p>
          <a:p>
            <a:r>
              <a:rPr lang="es-ES" sz="1600" dirty="0"/>
              <a:t>Coincidencias externas (trabajos idénticos)</a:t>
            </a:r>
            <a:endParaRPr lang="es-CO" sz="1600" dirty="0"/>
          </a:p>
          <a:p>
            <a:pPr marL="0" lvl="0" indent="0" algn="ctr">
              <a:buNone/>
            </a:pPr>
            <a:endParaRPr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203875" y="1626750"/>
            <a:ext cx="1847846" cy="18811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s-ES" altLang="ko-KR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RUTA ESCOLAR PARA SITUACIONES TIPO I</a:t>
            </a:r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1612260-157C-4644-85BA-593AF47518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233219"/>
              </p:ext>
            </p:extLst>
          </p:nvPr>
        </p:nvGraphicFramePr>
        <p:xfrm>
          <a:off x="2483768" y="399752"/>
          <a:ext cx="6170447" cy="3961908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546821">
                  <a:extLst>
                    <a:ext uri="{9D8B030D-6E8A-4147-A177-3AD203B41FA5}">
                      <a16:colId xmlns:a16="http://schemas.microsoft.com/office/drawing/2014/main" val="2450739549"/>
                    </a:ext>
                  </a:extLst>
                </a:gridCol>
                <a:gridCol w="1546821">
                  <a:extLst>
                    <a:ext uri="{9D8B030D-6E8A-4147-A177-3AD203B41FA5}">
                      <a16:colId xmlns:a16="http://schemas.microsoft.com/office/drawing/2014/main" val="962717195"/>
                    </a:ext>
                  </a:extLst>
                </a:gridCol>
                <a:gridCol w="1546821">
                  <a:extLst>
                    <a:ext uri="{9D8B030D-6E8A-4147-A177-3AD203B41FA5}">
                      <a16:colId xmlns:a16="http://schemas.microsoft.com/office/drawing/2014/main" val="3066011369"/>
                    </a:ext>
                  </a:extLst>
                </a:gridCol>
                <a:gridCol w="1529984">
                  <a:extLst>
                    <a:ext uri="{9D8B030D-6E8A-4147-A177-3AD203B41FA5}">
                      <a16:colId xmlns:a16="http://schemas.microsoft.com/office/drawing/2014/main" val="939169191"/>
                    </a:ext>
                  </a:extLst>
                </a:gridCol>
              </a:tblGrid>
              <a:tr h="58782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s-ES" sz="1000" dirty="0">
                          <a:effectLst/>
                        </a:rPr>
                        <a:t> </a:t>
                      </a:r>
                      <a:r>
                        <a:rPr lang="es-ES" sz="1200" b="1" dirty="0">
                          <a:effectLst/>
                        </a:rPr>
                        <a:t>Situaciones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52095" algn="l"/>
                        </a:tabLst>
                        <a:defRPr/>
                      </a:pPr>
                      <a:r>
                        <a:rPr lang="es-ES" sz="1200" b="1" dirty="0">
                          <a:effectLst/>
                        </a:rPr>
                        <a:t>Tipo I</a:t>
                      </a:r>
                      <a:endParaRPr lang="es-CO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1200" b="1" dirty="0">
                          <a:effectLst/>
                        </a:rPr>
                        <a:t>Instancia</a:t>
                      </a:r>
                      <a:endParaRPr lang="es-CO" sz="1200" b="1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1200" b="1" dirty="0">
                          <a:effectLst/>
                        </a:rPr>
                        <a:t>Estrategia y/o sanción</a:t>
                      </a:r>
                      <a:endParaRPr lang="es-CO" sz="1200" b="1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1200" b="1" dirty="0">
                          <a:effectLst/>
                        </a:rPr>
                        <a:t>Documento de constancia</a:t>
                      </a:r>
                      <a:endParaRPr lang="es-CO" sz="1200" b="1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3523209"/>
                  </a:ext>
                </a:extLst>
              </a:tr>
              <a:tr h="1661990"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1200" dirty="0">
                          <a:effectLst/>
                        </a:rPr>
                        <a:t>Modalidad Trabajo Académico en casa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1200" dirty="0">
                          <a:effectLst/>
                        </a:rPr>
                        <a:t>Docente conocedor del caso</a:t>
                      </a:r>
                      <a:endParaRPr lang="es-CO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1200" dirty="0">
                          <a:effectLst/>
                        </a:rPr>
                        <a:t>Titular del curso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1200" dirty="0">
                          <a:effectLst/>
                        </a:rPr>
                        <a:t>Activar zona de escucha escolar (docente – estudiante) y en el hogar (docente – estudiante - acudiente).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1200" dirty="0">
                          <a:effectLst/>
                        </a:rPr>
                        <a:t>Observador del estudiante Online</a:t>
                      </a:r>
                      <a:endParaRPr lang="es-CO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1200" dirty="0">
                          <a:effectLst/>
                        </a:rPr>
                        <a:t>Invitación a la citación Online</a:t>
                      </a:r>
                      <a:endParaRPr lang="es-CO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1200" dirty="0">
                          <a:effectLst/>
                        </a:rPr>
                        <a:t>Compromiso a través de Cibercolegios y/o correo institucional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9206545"/>
                  </a:ext>
                </a:extLst>
              </a:tr>
              <a:tr h="70289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1200" dirty="0">
                          <a:effectLst/>
                        </a:rPr>
                        <a:t>Reunión con padres de familia a través de plataformas virtuales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05733"/>
                  </a:ext>
                </a:extLst>
              </a:tr>
              <a:tr h="94266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1200">
                          <a:effectLst/>
                        </a:rPr>
                        <a:t>Docente conocedor del caso y/o Titular del curso y/o directivas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1200">
                          <a:effectLst/>
                        </a:rPr>
                        <a:t>Remisión al Departamento de Psicología.</a:t>
                      </a:r>
                      <a:endParaRPr lang="es-CO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1200" dirty="0">
                          <a:effectLst/>
                        </a:rPr>
                        <a:t>Formato de remisión a Psicología</a:t>
                      </a:r>
                      <a:endParaRPr lang="es-CO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5369400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096AEA9E-2523-456B-8CC2-4117F81D5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4558" y="1686639"/>
            <a:ext cx="23436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52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52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52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2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252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252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252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252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252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413" algn="l"/>
              </a:tabLst>
            </a:pPr>
            <a:r>
              <a:rPr kumimoji="0" lang="es-E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I</a:t>
            </a:r>
            <a:endParaRPr kumimoji="0" lang="es-ES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67544" y="627534"/>
            <a:ext cx="8280920" cy="41764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s-ES" sz="1800" dirty="0"/>
              <a:t>Artículo 119. Situaciones tipo II. Las siguientes conductas constituyen situaciones tipo II: (En procesos virtuales o trabajo académico en casa)</a:t>
            </a:r>
            <a:endParaRPr lang="es-CO" sz="1800" dirty="0"/>
          </a:p>
          <a:p>
            <a:r>
              <a:rPr lang="es-ES" sz="1600" dirty="0"/>
              <a:t>Agresión verbal hacia cualquier miembro de la comunidad educativa a través de las TIC (numeral 6 y 22)</a:t>
            </a:r>
            <a:endParaRPr lang="es-CO" sz="1600" dirty="0"/>
          </a:p>
          <a:p>
            <a:r>
              <a:rPr lang="es-ES" sz="1600" dirty="0"/>
              <a:t>Suplantar a compañeros en la presentación de actividades virtuales</a:t>
            </a:r>
            <a:endParaRPr lang="es-CO" sz="1600" dirty="0"/>
          </a:p>
          <a:p>
            <a:r>
              <a:rPr lang="es-ES" sz="1600" dirty="0"/>
              <a:t>Divulgar material pornográfico</a:t>
            </a:r>
            <a:endParaRPr lang="es-CO" sz="1600" dirty="0"/>
          </a:p>
          <a:p>
            <a:r>
              <a:rPr lang="es-ES" sz="1600" dirty="0"/>
              <a:t>Entorpecer o impedir la comunicación sincrónica</a:t>
            </a:r>
            <a:endParaRPr lang="es-CO" sz="1600" dirty="0"/>
          </a:p>
          <a:p>
            <a:r>
              <a:rPr lang="es-ES" sz="1600" dirty="0"/>
              <a:t>Ciberbullying (numeral 34)</a:t>
            </a:r>
            <a:endParaRPr lang="es-CO" sz="1600" dirty="0"/>
          </a:p>
          <a:p>
            <a:r>
              <a:rPr lang="es-ES" sz="1600" dirty="0"/>
              <a:t>Publicación de memes o lenguaje simbólico con contenido ofensivo en las redes sociales y/o plataformas institucionales.</a:t>
            </a:r>
            <a:endParaRPr lang="es-CO" sz="1600" dirty="0"/>
          </a:p>
          <a:p>
            <a:r>
              <a:rPr lang="es-ES" sz="1600" dirty="0"/>
              <a:t>Ingresar con el usuario y la contraseña de otro estudiante sin haber sido autorizado por este y/o causar algún daño </a:t>
            </a:r>
            <a:endParaRPr lang="es-CO" sz="1600" dirty="0"/>
          </a:p>
          <a:p>
            <a:r>
              <a:rPr lang="es-ES" sz="1600" dirty="0"/>
              <a:t>Enviar correos con virus o correos que bloqueen la máquina del receptor</a:t>
            </a:r>
            <a:endParaRPr lang="es-CO" sz="1600" dirty="0"/>
          </a:p>
          <a:p>
            <a:pPr marL="0" lvl="0" indent="0" algn="ctr">
              <a:buNone/>
            </a:pP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501195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203875" y="1626750"/>
            <a:ext cx="1847846" cy="18811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s-ES" altLang="ko-KR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RUTA ESCOLAR PARA SITUACIONES TIPO II</a:t>
            </a:r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51B922A5-4970-422C-91FB-896A780E81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868641"/>
              </p:ext>
            </p:extLst>
          </p:nvPr>
        </p:nvGraphicFramePr>
        <p:xfrm>
          <a:off x="2555776" y="254275"/>
          <a:ext cx="6264696" cy="4626053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36071425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661973298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1605099133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584942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1000" dirty="0">
                          <a:effectLst/>
                        </a:rPr>
                        <a:t>Situaciones Tipo II </a:t>
                      </a:r>
                      <a:endParaRPr lang="es-CO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0984" marR="5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1000" dirty="0">
                          <a:effectLst/>
                        </a:rPr>
                        <a:t>Instancia</a:t>
                      </a:r>
                      <a:endParaRPr lang="es-CO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0984" marR="5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1000" dirty="0">
                          <a:effectLst/>
                        </a:rPr>
                        <a:t>Estrategia y/o sanción</a:t>
                      </a:r>
                      <a:endParaRPr lang="es-CO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0984" marR="509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1000" dirty="0">
                          <a:effectLst/>
                        </a:rPr>
                        <a:t>Documento de constancia</a:t>
                      </a:r>
                      <a:endParaRPr lang="es-CO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0984" marR="50984" marT="0" marB="0" anchor="ctr"/>
                </a:tc>
                <a:extLst>
                  <a:ext uri="{0D108BD9-81ED-4DB2-BD59-A6C34878D82A}">
                    <a16:rowId xmlns:a16="http://schemas.microsoft.com/office/drawing/2014/main" val="2374688650"/>
                  </a:ext>
                </a:extLst>
              </a:tr>
              <a:tr h="513767">
                <a:tc rowSpan="7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900" dirty="0">
                          <a:effectLst/>
                        </a:rPr>
                        <a:t>Modalidad Trabajo académico en casa</a:t>
                      </a:r>
                      <a:endParaRPr lang="es-CO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0984" marR="50984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900" dirty="0">
                          <a:effectLst/>
                        </a:rPr>
                        <a:t>Docente conocedor del caso</a:t>
                      </a:r>
                      <a:endParaRPr lang="es-CO" sz="9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900" dirty="0">
                          <a:effectLst/>
                        </a:rPr>
                        <a:t>Titular del curso</a:t>
                      </a:r>
                      <a:endParaRPr lang="es-CO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0984" marR="509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800">
                          <a:effectLst/>
                        </a:rPr>
                        <a:t>Activar zona de escucha escolar (docente – estudiante) y en el hogar (docente – estudiante - acudiente).</a:t>
                      </a:r>
                      <a:endParaRPr lang="es-CO" sz="8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0984" marR="50984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900">
                          <a:effectLst/>
                        </a:rPr>
                        <a:t>Observador del estudiante Online</a:t>
                      </a:r>
                      <a:endParaRPr lang="es-CO" sz="9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900">
                          <a:effectLst/>
                        </a:rPr>
                        <a:t>Invitación a la citación Online</a:t>
                      </a:r>
                      <a:endParaRPr lang="es-CO" sz="9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900">
                          <a:effectLst/>
                        </a:rPr>
                        <a:t>Compromiso a través de Cibercolegios y/o correo institucional</a:t>
                      </a:r>
                      <a:endParaRPr lang="es-CO" sz="9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0984" marR="50984" marT="0" marB="0"/>
                </a:tc>
                <a:extLst>
                  <a:ext uri="{0D108BD9-81ED-4DB2-BD59-A6C34878D82A}">
                    <a16:rowId xmlns:a16="http://schemas.microsoft.com/office/drawing/2014/main" val="2286639773"/>
                  </a:ext>
                </a:extLst>
              </a:tr>
              <a:tr h="40717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900">
                          <a:effectLst/>
                        </a:rPr>
                        <a:t>Reunión con padres de familia a través de plataformas virtuales</a:t>
                      </a:r>
                      <a:endParaRPr lang="es-CO" sz="9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0984" marR="50984" marT="0" marB="0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907050"/>
                  </a:ext>
                </a:extLst>
              </a:tr>
              <a:tr h="40690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900" dirty="0">
                          <a:effectLst/>
                        </a:rPr>
                        <a:t>Docente conocedor del caso y/o Coordinación de Convivencia y/o académico</a:t>
                      </a:r>
                      <a:endParaRPr lang="es-CO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0984" marR="509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900">
                          <a:effectLst/>
                        </a:rPr>
                        <a:t>Atención a el estudiante con su acudiente para compromisos académicos y/o convivenciales</a:t>
                      </a:r>
                      <a:endParaRPr lang="es-CO" sz="9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0984" marR="509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900">
                          <a:effectLst/>
                        </a:rPr>
                        <a:t>Acta de compromiso académico y/o convivencial con registro en el observador Online</a:t>
                      </a:r>
                      <a:endParaRPr lang="es-CO" sz="9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0984" marR="50984" marT="0" marB="0"/>
                </a:tc>
                <a:extLst>
                  <a:ext uri="{0D108BD9-81ED-4DB2-BD59-A6C34878D82A}">
                    <a16:rowId xmlns:a16="http://schemas.microsoft.com/office/drawing/2014/main" val="1745859689"/>
                  </a:ext>
                </a:extLst>
              </a:tr>
              <a:tr h="26815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900" dirty="0">
                          <a:effectLst/>
                        </a:rPr>
                        <a:t>Departamento de Psicología</a:t>
                      </a:r>
                      <a:endParaRPr lang="es-CO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0984" marR="509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900" dirty="0">
                          <a:effectLst/>
                        </a:rPr>
                        <a:t>Seguimiento y valoración por parte de Psicología</a:t>
                      </a:r>
                      <a:endParaRPr lang="es-CO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0984" marR="509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900">
                          <a:effectLst/>
                        </a:rPr>
                        <a:t>Formato de seguimiento a Psicológico</a:t>
                      </a:r>
                      <a:endParaRPr lang="es-CO" sz="9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0984" marR="50984" marT="0" marB="0"/>
                </a:tc>
                <a:extLst>
                  <a:ext uri="{0D108BD9-81ED-4DB2-BD59-A6C34878D82A}">
                    <a16:rowId xmlns:a16="http://schemas.microsoft.com/office/drawing/2014/main" val="1925720392"/>
                  </a:ext>
                </a:extLst>
              </a:tr>
              <a:tr h="68441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900">
                          <a:effectLst/>
                        </a:rPr>
                        <a:t>Coordinación de Convivencia</a:t>
                      </a:r>
                      <a:endParaRPr lang="es-CO" sz="9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0984" marR="509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900" dirty="0">
                          <a:effectLst/>
                        </a:rPr>
                        <a:t>Presenta ante el Equipo Directivo el caso para su estudio.  Si el caso lo amerita Rectoría autoriza sea convocado el Comité de Convivencia Escolar</a:t>
                      </a:r>
                      <a:endParaRPr lang="es-CO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0984" marR="509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900">
                          <a:effectLst/>
                        </a:rPr>
                        <a:t>Entrega de informe y evidencias del caso al Equipo Directivo.</a:t>
                      </a:r>
                      <a:endParaRPr lang="es-CO" sz="9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900">
                          <a:effectLst/>
                        </a:rPr>
                        <a:t> Acta de compromiso por parte del Equipo Directivo y Rectoría</a:t>
                      </a:r>
                      <a:endParaRPr lang="es-CO" sz="9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0984" marR="50984" marT="0" marB="0"/>
                </a:tc>
                <a:extLst>
                  <a:ext uri="{0D108BD9-81ED-4DB2-BD59-A6C34878D82A}">
                    <a16:rowId xmlns:a16="http://schemas.microsoft.com/office/drawing/2014/main" val="3970944395"/>
                  </a:ext>
                </a:extLst>
              </a:tr>
              <a:tr h="5456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900">
                          <a:effectLst/>
                        </a:rPr>
                        <a:t>Coordinación de Convivencia</a:t>
                      </a:r>
                      <a:endParaRPr lang="es-CO" sz="9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0984" marR="509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900" dirty="0">
                          <a:effectLst/>
                        </a:rPr>
                        <a:t>Citación a Padres de familia y/o acudiente para Comité de Convivencia escolar para análisis de la situación (Online)</a:t>
                      </a:r>
                      <a:endParaRPr lang="es-CO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0984" marR="509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900" dirty="0">
                          <a:effectLst/>
                        </a:rPr>
                        <a:t>Registro en el observador del alumno Online de la citación.</a:t>
                      </a:r>
                      <a:endParaRPr lang="es-CO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0984" marR="50984" marT="0" marB="0"/>
                </a:tc>
                <a:extLst>
                  <a:ext uri="{0D108BD9-81ED-4DB2-BD59-A6C34878D82A}">
                    <a16:rowId xmlns:a16="http://schemas.microsoft.com/office/drawing/2014/main" val="3437552435"/>
                  </a:ext>
                </a:extLst>
              </a:tr>
              <a:tr h="115290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900">
                          <a:effectLst/>
                        </a:rPr>
                        <a:t>Comité de Convivencia Escolar</a:t>
                      </a:r>
                      <a:endParaRPr lang="es-CO" sz="9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0984" marR="50984" marT="0" marB="0"/>
                </a:tc>
                <a:tc>
                  <a:txBody>
                    <a:bodyPr/>
                    <a:lstStyle/>
                    <a:p>
                      <a:pPr marL="12065" indent="-12065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12065" algn="l"/>
                        </a:tabLst>
                      </a:pPr>
                      <a:r>
                        <a:rPr lang="es-ES" sz="900" dirty="0">
                          <a:effectLst/>
                        </a:rPr>
                        <a:t>Suspensión de las actividades académicas </a:t>
                      </a:r>
                      <a:r>
                        <a:rPr lang="es-CO" sz="900">
                          <a:effectLst/>
                        </a:rPr>
                        <a:t>Afectación </a:t>
                      </a:r>
                      <a:r>
                        <a:rPr lang="es-ES" sz="900" dirty="0">
                          <a:effectLst/>
                        </a:rPr>
                        <a:t>en el descriptor de comportamiento del periodo en el cual fue cometida la falta</a:t>
                      </a:r>
                      <a:endParaRPr lang="es-CO" sz="900" dirty="0">
                        <a:effectLst/>
                      </a:endParaRPr>
                    </a:p>
                    <a:p>
                      <a:pPr marL="12065" indent="-12065">
                        <a:lnSpc>
                          <a:spcPct val="107000"/>
                        </a:lnSpc>
                        <a:spcAft>
                          <a:spcPts val="1135"/>
                        </a:spcAft>
                        <a:tabLst>
                          <a:tab pos="12065" algn="l"/>
                        </a:tabLst>
                      </a:pPr>
                      <a:r>
                        <a:rPr lang="es-ES" sz="900" dirty="0">
                          <a:effectLst/>
                        </a:rPr>
                        <a:t>Matrícula Condicional.</a:t>
                      </a:r>
                      <a:endParaRPr lang="es-CO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0984" marR="509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900" dirty="0">
                          <a:effectLst/>
                        </a:rPr>
                        <a:t>Acta de compromiso firmada por padres de familia, estudiante y Rectora.</a:t>
                      </a:r>
                      <a:endParaRPr lang="es-CO" sz="9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900" dirty="0">
                          <a:effectLst/>
                        </a:rPr>
                        <a:t>Acta que reposa en Secretaría Académica.</a:t>
                      </a:r>
                      <a:endParaRPr lang="es-CO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50984" marR="50984" marT="0" marB="0"/>
                </a:tc>
                <a:extLst>
                  <a:ext uri="{0D108BD9-81ED-4DB2-BD59-A6C34878D82A}">
                    <a16:rowId xmlns:a16="http://schemas.microsoft.com/office/drawing/2014/main" val="942920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236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67544" y="627534"/>
            <a:ext cx="8280920" cy="41764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s-ES" sz="1800" dirty="0"/>
              <a:t>Artículo 120. Situaciones tipo III. Las siguientes conductas constituyen situaciones tipo III: (En procesos virtuales o trabajo académico en casa)</a:t>
            </a:r>
          </a:p>
          <a:p>
            <a:pPr marL="0" indent="0">
              <a:buNone/>
            </a:pPr>
            <a:endParaRPr lang="es-CO" sz="1800" dirty="0"/>
          </a:p>
          <a:p>
            <a:r>
              <a:rPr lang="es-ES" sz="1600" dirty="0"/>
              <a:t>Promover o hacer uso de redes de pornografía o explotación sexual a niños, niñas o adolescentes (numeral 19)</a:t>
            </a:r>
            <a:endParaRPr lang="es-CO" sz="1600" dirty="0"/>
          </a:p>
          <a:p>
            <a:r>
              <a:rPr lang="es-ES" sz="1600" dirty="0"/>
              <a:t>Participar en delitos informáticos</a:t>
            </a:r>
            <a:endParaRPr lang="es-CO" sz="1600" dirty="0"/>
          </a:p>
          <a:p>
            <a:r>
              <a:rPr lang="es-ES" sz="1600" dirty="0"/>
              <a:t>Promover el uso de drogas o alcohol a través de plataformas institucionales</a:t>
            </a:r>
            <a:endParaRPr lang="es-CO" sz="1600" dirty="0"/>
          </a:p>
          <a:p>
            <a:r>
              <a:rPr lang="es-ES" sz="1600" dirty="0"/>
              <a:t>Promocionar y motivar el uso de armas dentro o fuera de la Institución a través de las redes sociales y/o plataformas institucionales. (numeral 18)</a:t>
            </a:r>
            <a:endParaRPr lang="es-CO" sz="1600" dirty="0"/>
          </a:p>
          <a:p>
            <a:pPr marL="0" lvl="0" indent="0" algn="ctr">
              <a:buNone/>
            </a:pP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1878019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203875" y="1626750"/>
            <a:ext cx="1847846" cy="188110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es-ES" altLang="ko-KR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RUTA ESCOLAR PARA SITUACIONES TIPO III</a:t>
            </a:r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5D309E5D-17D7-4ECD-993E-6BC62ACDB8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984943"/>
              </p:ext>
            </p:extLst>
          </p:nvPr>
        </p:nvGraphicFramePr>
        <p:xfrm>
          <a:off x="2339752" y="164197"/>
          <a:ext cx="6552728" cy="4806209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18763526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21835296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4535887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79603538"/>
                    </a:ext>
                  </a:extLst>
                </a:gridCol>
              </a:tblGrid>
              <a:tr h="1496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900" dirty="0">
                          <a:effectLst/>
                        </a:rPr>
                        <a:t>Situaciones Tipo III</a:t>
                      </a:r>
                      <a:endParaRPr lang="es-CO" sz="900" dirty="0">
                        <a:effectLst/>
                      </a:endParaRPr>
                    </a:p>
                  </a:txBody>
                  <a:tcPr marL="25592" marR="255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900" dirty="0">
                          <a:effectLst/>
                        </a:rPr>
                        <a:t>Instancia</a:t>
                      </a:r>
                      <a:endParaRPr lang="es-CO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25592" marR="255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900" dirty="0">
                          <a:effectLst/>
                        </a:rPr>
                        <a:t>Estrategia y/o sanción</a:t>
                      </a:r>
                      <a:endParaRPr lang="es-CO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25592" marR="2559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900" dirty="0">
                          <a:effectLst/>
                        </a:rPr>
                        <a:t>Documento de constancia</a:t>
                      </a:r>
                      <a:endParaRPr lang="es-CO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25592" marR="25592" marT="0" marB="0" anchor="ctr"/>
                </a:tc>
                <a:extLst>
                  <a:ext uri="{0D108BD9-81ED-4DB2-BD59-A6C34878D82A}">
                    <a16:rowId xmlns:a16="http://schemas.microsoft.com/office/drawing/2014/main" val="1783452190"/>
                  </a:ext>
                </a:extLst>
              </a:tr>
              <a:tr h="361018">
                <a:tc rowSpan="6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565"/>
                        </a:spcAft>
                        <a:buClrTx/>
                        <a:buSzTx/>
                        <a:buFontTx/>
                        <a:buNone/>
                        <a:tabLst>
                          <a:tab pos="252095" algn="l"/>
                        </a:tabLst>
                        <a:defRPr/>
                      </a:pPr>
                      <a:r>
                        <a:rPr lang="es-ES" sz="900" dirty="0">
                          <a:effectLst/>
                        </a:rPr>
                        <a:t>Modalidad Trabajo Académico en casa</a:t>
                      </a:r>
                      <a:endParaRPr lang="es-CO" sz="9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endParaRPr lang="es-CO" sz="8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25592" marR="25592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800" dirty="0">
                          <a:effectLst/>
                        </a:rPr>
                        <a:t>Docente conocedor del caso</a:t>
                      </a:r>
                      <a:endParaRPr lang="es-CO" sz="8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800" dirty="0">
                          <a:effectLst/>
                        </a:rPr>
                        <a:t>Titular del curso</a:t>
                      </a:r>
                      <a:endParaRPr lang="es-CO" sz="8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800" dirty="0">
                          <a:effectLst/>
                        </a:rPr>
                        <a:t>Coordinación de Convivencia</a:t>
                      </a:r>
                      <a:endParaRPr lang="es-CO" sz="800" dirty="0">
                        <a:effectLst/>
                      </a:endParaRPr>
                    </a:p>
                  </a:txBody>
                  <a:tcPr marL="25592" marR="255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800">
                          <a:effectLst/>
                        </a:rPr>
                        <a:t>Activar zona de escucha escolar (docente – estudiante) y en el hogar (docente – estudiante - acudiente).</a:t>
                      </a:r>
                      <a:endParaRPr lang="es-CO" sz="8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25592" marR="25592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800" dirty="0">
                          <a:effectLst/>
                        </a:rPr>
                        <a:t>Observador del estudiante Online</a:t>
                      </a:r>
                      <a:endParaRPr lang="es-CO" sz="8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800" dirty="0">
                          <a:effectLst/>
                        </a:rPr>
                        <a:t>Invitación a la citación Online</a:t>
                      </a:r>
                      <a:endParaRPr lang="es-CO" sz="8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800" dirty="0">
                          <a:effectLst/>
                        </a:rPr>
                        <a:t>Formato de descargos de estudiantes involucrados por correo institucional y recolección de pruebas</a:t>
                      </a:r>
                      <a:endParaRPr lang="es-CO" sz="8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25592" marR="25592" marT="0" marB="0"/>
                </a:tc>
                <a:extLst>
                  <a:ext uri="{0D108BD9-81ED-4DB2-BD59-A6C34878D82A}">
                    <a16:rowId xmlns:a16="http://schemas.microsoft.com/office/drawing/2014/main" val="2062391999"/>
                  </a:ext>
                </a:extLst>
              </a:tr>
              <a:tr h="23943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800" dirty="0">
                          <a:effectLst/>
                        </a:rPr>
                        <a:t>Reunión con padres de familia a través de plataformas virtuales</a:t>
                      </a:r>
                      <a:endParaRPr lang="es-CO" sz="8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25592" marR="25592" marT="0" marB="0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774529"/>
                  </a:ext>
                </a:extLst>
              </a:tr>
              <a:tr h="1784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800">
                          <a:effectLst/>
                        </a:rPr>
                        <a:t>Departamento de Psicología</a:t>
                      </a:r>
                      <a:endParaRPr lang="es-CO" sz="8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25592" marR="255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800">
                          <a:effectLst/>
                        </a:rPr>
                        <a:t>Seguimiento y valoración por parte de Psicología</a:t>
                      </a:r>
                      <a:endParaRPr lang="es-CO" sz="8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25592" marR="255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800">
                          <a:effectLst/>
                        </a:rPr>
                        <a:t>Formato de seguimiento a Psicológico</a:t>
                      </a:r>
                      <a:endParaRPr lang="es-CO" sz="8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25592" marR="25592" marT="0" marB="0"/>
                </a:tc>
                <a:extLst>
                  <a:ext uri="{0D108BD9-81ED-4DB2-BD59-A6C34878D82A}">
                    <a16:rowId xmlns:a16="http://schemas.microsoft.com/office/drawing/2014/main" val="1209290073"/>
                  </a:ext>
                </a:extLst>
              </a:tr>
              <a:tr h="42187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800" dirty="0">
                          <a:effectLst/>
                        </a:rPr>
                        <a:t>Coordinación de Convivencia</a:t>
                      </a:r>
                      <a:endParaRPr lang="es-CO" sz="8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25592" marR="255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800" dirty="0">
                          <a:effectLst/>
                        </a:rPr>
                        <a:t>Presenta ante el Equipo Directivo el caso para su estudio.  Si el caso lo amerita Rectoría autoriza sea convocado el Comité de Convivencia Escolar</a:t>
                      </a:r>
                      <a:endParaRPr lang="es-CO" sz="8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25592" marR="255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800" dirty="0">
                          <a:effectLst/>
                        </a:rPr>
                        <a:t>Entrega de informe y evidencias del caso al Equipo Directivo.</a:t>
                      </a:r>
                      <a:endParaRPr lang="es-CO" sz="8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800" dirty="0">
                          <a:effectLst/>
                        </a:rPr>
                        <a:t> Acta de compromiso por parte del Equipo Directivo y Rectoría</a:t>
                      </a:r>
                      <a:endParaRPr lang="es-CO" sz="8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25592" marR="25592" marT="0" marB="0"/>
                </a:tc>
                <a:extLst>
                  <a:ext uri="{0D108BD9-81ED-4DB2-BD59-A6C34878D82A}">
                    <a16:rowId xmlns:a16="http://schemas.microsoft.com/office/drawing/2014/main" val="2467422096"/>
                  </a:ext>
                </a:extLst>
              </a:tr>
              <a:tr h="36101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800">
                          <a:effectLst/>
                        </a:rPr>
                        <a:t>Coordinación de Convivencia</a:t>
                      </a:r>
                      <a:endParaRPr lang="es-CO" sz="8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25592" marR="255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800" dirty="0">
                          <a:effectLst/>
                        </a:rPr>
                        <a:t>Citación a Padres de familia y/o acudiente para Comité de Convivencia escolar para análisis de la situación (Online)</a:t>
                      </a:r>
                      <a:endParaRPr lang="es-CO" sz="8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25592" marR="255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800">
                          <a:effectLst/>
                        </a:rPr>
                        <a:t>Registro en el observador del alumno (Online) de la citación.</a:t>
                      </a:r>
                      <a:endParaRPr lang="es-CO" sz="8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25592" marR="25592" marT="0" marB="0"/>
                </a:tc>
                <a:extLst>
                  <a:ext uri="{0D108BD9-81ED-4DB2-BD59-A6C34878D82A}">
                    <a16:rowId xmlns:a16="http://schemas.microsoft.com/office/drawing/2014/main" val="423110489"/>
                  </a:ext>
                </a:extLst>
              </a:tr>
              <a:tr h="153769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800">
                          <a:effectLst/>
                        </a:rPr>
                        <a:t>Comité de Convivencia Escolar</a:t>
                      </a:r>
                      <a:endParaRPr lang="es-CO" sz="8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25592" marR="255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800">
                          <a:effectLst/>
                        </a:rPr>
                        <a:t>Suspensión de las actividades académicas sincrónicas hasta por 3 días hábiles </a:t>
                      </a:r>
                      <a:endParaRPr lang="es-CO" sz="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800">
                          <a:effectLst/>
                        </a:rPr>
                        <a:t>Matrícula Condicional.</a:t>
                      </a:r>
                      <a:endParaRPr lang="es-CO" sz="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800">
                          <a:effectLst/>
                        </a:rPr>
                        <a:t>Pérdida de la renovación del contrato de servicio educativo para el año siguiente.</a:t>
                      </a:r>
                      <a:endParaRPr lang="es-CO" sz="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800">
                          <a:effectLst/>
                        </a:rPr>
                        <a:t>Pérdida del derecho de la proclamación de bachiller en ceremonia pública.</a:t>
                      </a:r>
                      <a:endParaRPr lang="es-CO" sz="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800">
                          <a:effectLst/>
                        </a:rPr>
                        <a:t>Cancelación del contrato de servicio educativo de manera inmediata.</a:t>
                      </a:r>
                      <a:endParaRPr lang="es-CO" sz="800">
                        <a:effectLst/>
                      </a:endParaRPr>
                    </a:p>
                    <a:p>
                      <a:pPr marL="12065" indent="-12065" algn="just">
                        <a:lnSpc>
                          <a:spcPct val="107000"/>
                        </a:lnSpc>
                        <a:spcAft>
                          <a:spcPts val="1135"/>
                        </a:spcAft>
                        <a:tabLst>
                          <a:tab pos="12065" algn="l"/>
                        </a:tabLst>
                      </a:pPr>
                      <a:r>
                        <a:rPr lang="es-ES" sz="800">
                          <a:effectLst/>
                        </a:rPr>
                        <a:t>En caso de requerirse, solicitud al Consejo Directivo de confirmar la decisión tomada por el Comité de Convivencia Escolar</a:t>
                      </a:r>
                      <a:endParaRPr lang="es-CO" sz="8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25592" marR="255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800" dirty="0">
                          <a:effectLst/>
                        </a:rPr>
                        <a:t>Acta de compromiso firmada por padres de familia, estudiante y Rectora.</a:t>
                      </a:r>
                      <a:endParaRPr lang="es-CO" sz="8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800" dirty="0">
                          <a:effectLst/>
                        </a:rPr>
                        <a:t>Acta que reposa en Secretaría Académica.</a:t>
                      </a:r>
                      <a:endParaRPr lang="es-CO" sz="8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800" dirty="0">
                          <a:effectLst/>
                        </a:rPr>
                        <a:t>En caso de requerirse se solicitará en el acta el análisis del caso por parte del Consejo Directivo</a:t>
                      </a:r>
                      <a:endParaRPr lang="es-CO" sz="8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25592" marR="25592" marT="0" marB="0"/>
                </a:tc>
                <a:extLst>
                  <a:ext uri="{0D108BD9-81ED-4DB2-BD59-A6C34878D82A}">
                    <a16:rowId xmlns:a16="http://schemas.microsoft.com/office/drawing/2014/main" val="2540346064"/>
                  </a:ext>
                </a:extLst>
              </a:tr>
              <a:tr h="5111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700">
                          <a:effectLst/>
                        </a:rPr>
                        <a:t> </a:t>
                      </a:r>
                      <a:endParaRPr lang="es-CO" sz="7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25592" marR="255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800">
                          <a:effectLst/>
                        </a:rPr>
                        <a:t>Rectoría</a:t>
                      </a:r>
                      <a:endParaRPr lang="es-CO" sz="8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25592" marR="25592" marT="0" marB="0"/>
                </a:tc>
                <a:tc>
                  <a:txBody>
                    <a:bodyPr/>
                    <a:lstStyle/>
                    <a:p>
                      <a:pPr marL="12065" indent="-12065"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12065" algn="l"/>
                        </a:tabLst>
                      </a:pPr>
                      <a:r>
                        <a:rPr lang="es-ES" sz="800">
                          <a:effectLst/>
                        </a:rPr>
                        <a:t>Si el caso lo amerita de manera inmediata y por el medio más expedito, dar informe a la Policía Nacional o a la autoridad competente.</a:t>
                      </a:r>
                      <a:endParaRPr lang="es-CO" sz="8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CO" sz="8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25592" marR="2559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565"/>
                        </a:spcAft>
                        <a:tabLst>
                          <a:tab pos="252095" algn="l"/>
                        </a:tabLst>
                      </a:pPr>
                      <a:r>
                        <a:rPr lang="es-ES" sz="800" dirty="0">
                          <a:effectLst/>
                        </a:rPr>
                        <a:t>Remisión de la cual se dejará constancia en Secretaría Académica</a:t>
                      </a:r>
                      <a:endParaRPr lang="es-CO" sz="8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  <a:cs typeface="Times New Roman" panose="02020603050405020304" pitchFamily="18" charset="0"/>
                      </a:endParaRPr>
                    </a:p>
                  </a:txBody>
                  <a:tcPr marL="25592" marR="25592" marT="0" marB="0"/>
                </a:tc>
                <a:extLst>
                  <a:ext uri="{0D108BD9-81ED-4DB2-BD59-A6C34878D82A}">
                    <a16:rowId xmlns:a16="http://schemas.microsoft.com/office/drawing/2014/main" val="123432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337900"/>
      </p:ext>
    </p:extLst>
  </p:cSld>
  <p:clrMapOvr>
    <a:masterClrMapping/>
  </p:clrMapOvr>
</p:sld>
</file>

<file path=ppt/theme/theme1.xml><?xml version="1.0" encoding="utf-8"?>
<a:theme xmlns:a="http://schemas.openxmlformats.org/drawingml/2006/main" name="Aemelia template">
  <a:themeElements>
    <a:clrScheme name="Personalizado 1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85B3D9"/>
      </a:accent2>
      <a:accent3>
        <a:srgbClr val="0097CC"/>
      </a:accent3>
      <a:accent4>
        <a:srgbClr val="FFC000"/>
      </a:accent4>
      <a:accent5>
        <a:srgbClr val="FFD54F"/>
      </a:accent5>
      <a:accent6>
        <a:srgbClr val="FFFF00"/>
      </a:accent6>
      <a:hlink>
        <a:srgbClr val="666666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1043</Words>
  <Application>Microsoft Office PowerPoint</Application>
  <PresentationFormat>Presentación en pantalla (16:9)</PresentationFormat>
  <Paragraphs>116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Montserrat</vt:lpstr>
      <vt:lpstr>Roboto</vt:lpstr>
      <vt:lpstr>Times New Roman</vt:lpstr>
      <vt:lpstr>Aemelia template</vt:lpstr>
      <vt:lpstr> AJUSTES AL MANUAL DE CONVIVENCIA.   Modalidad “trabajo académico en casa”</vt:lpstr>
      <vt:lpstr>Presentación de PowerPoint</vt:lpstr>
      <vt:lpstr>RUTA ESCOLAR PARA SITUACIONES TIPO I</vt:lpstr>
      <vt:lpstr>Presentación de PowerPoint</vt:lpstr>
      <vt:lpstr>RUTA ESCOLAR PARA SITUACIONES TIPO II</vt:lpstr>
      <vt:lpstr>Presentación de PowerPoint</vt:lpstr>
      <vt:lpstr>RUTA ESCOLAR PARA SITUACIONES TIPO III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Leidy Lasso</dc:creator>
  <cp:lastModifiedBy>MM LRR</cp:lastModifiedBy>
  <cp:revision>23</cp:revision>
  <dcterms:modified xsi:type="dcterms:W3CDTF">2020-05-19T16:35:40Z</dcterms:modified>
</cp:coreProperties>
</file>